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288">
          <p15:clr>
            <a:srgbClr val="747775"/>
          </p15:clr>
        </p15:guide>
        <p15:guide id="2" orient="horz" pos="576">
          <p15:clr>
            <a:srgbClr val="747775"/>
          </p15:clr>
        </p15:guide>
        <p15:guide id="3" pos="576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4F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922" y="58"/>
      </p:cViewPr>
      <p:guideLst>
        <p:guide pos="288"/>
        <p:guide orient="horz" pos="576"/>
        <p:guide pos="57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5ec79ac216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5ec79ac216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5ec79ac216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35ec79ac216_0_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5ec79ac216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5ec79ac216_0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35ec79ac216_0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35ec79ac216_0_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35ec79ac216_0_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35ec79ac216_0_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35ec79ac216_0_1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35ec79ac216_0_1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 title="presentation Modelo_para_apresentação_de_trabalho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18525" y="0"/>
            <a:ext cx="9262526" cy="521018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/>
          <p:nvPr/>
        </p:nvSpPr>
        <p:spPr>
          <a:xfrm>
            <a:off x="768000" y="1979125"/>
            <a:ext cx="7608000" cy="794700"/>
          </a:xfrm>
          <a:prstGeom prst="flowChartAlternateProcess">
            <a:avLst/>
          </a:prstGeom>
          <a:solidFill>
            <a:srgbClr val="B75814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 TÍTULO COMPLETO DO TRABALHO DEVERÁ SER EM FONTE TIPO TIMES NEW ROMAN 18, NEGRITO, CENTRALIZADO</a:t>
            </a:r>
            <a:endParaRPr dirty="0"/>
          </a:p>
        </p:txBody>
      </p:sp>
      <p:sp>
        <p:nvSpPr>
          <p:cNvPr id="56" name="Google Shape;56;p13"/>
          <p:cNvSpPr txBox="1"/>
          <p:nvPr/>
        </p:nvSpPr>
        <p:spPr>
          <a:xfrm>
            <a:off x="1565773" y="2934694"/>
            <a:ext cx="4966764" cy="949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lang="en" sz="16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Autor(a)</a:t>
            </a:r>
          </a:p>
          <a:p>
            <a:pPr marL="0" marR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lang="en" sz="16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Orientador(a) </a:t>
            </a:r>
          </a:p>
          <a:p>
            <a:pPr marL="0" marR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lang="en" sz="16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Coorientador(a)</a:t>
            </a:r>
            <a:r>
              <a:rPr lang="en" sz="1600" b="1" baseline="300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1600" b="1" baseline="300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 houver</a:t>
            </a:r>
            <a:endParaRPr sz="16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1565773" y="4118388"/>
            <a:ext cx="5485956" cy="3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" sz="1500" b="1" i="0" u="none" strike="noStrike" cap="none" dirty="0">
                <a:solidFill>
                  <a:srgbClr val="B75814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Eixo Temático</a:t>
            </a:r>
            <a:r>
              <a:rPr lang="en" sz="15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en" sz="15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</a:t>
            </a:r>
            <a:r>
              <a:rPr lang="en" sz="15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xxxxx</a:t>
            </a:r>
            <a:r>
              <a:rPr lang="en" sz="1500" b="1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</a:t>
            </a:r>
            <a:endParaRPr sz="1500" b="1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12A495D7-AB4C-395A-5A13-2B4E58BA0864}"/>
              </a:ext>
            </a:extLst>
          </p:cNvPr>
          <p:cNvSpPr txBox="1"/>
          <p:nvPr/>
        </p:nvSpPr>
        <p:spPr>
          <a:xfrm>
            <a:off x="7547675" y="4045286"/>
            <a:ext cx="14025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UESC</a:t>
            </a:r>
          </a:p>
          <a:p>
            <a:r>
              <a:rPr lang="pt-BR" sz="1600" b="1" dirty="0"/>
              <a:t>Mestrado</a:t>
            </a:r>
          </a:p>
          <a:p>
            <a:r>
              <a:rPr lang="pt-BR" sz="800" b="1" dirty="0">
                <a:solidFill>
                  <a:srgbClr val="FF0000"/>
                </a:solidFill>
              </a:rPr>
              <a:t>Indicar aqui a sua instituição e se é mestrado ou doutorado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 title="logo seminario 1 cima.png"/>
          <p:cNvPicPr preferRelativeResize="0"/>
          <p:nvPr/>
        </p:nvPicPr>
        <p:blipFill rotWithShape="1">
          <a:blip r:embed="rId3">
            <a:alphaModFix/>
          </a:blip>
          <a:srcRect l="34549" t="24042" r="35173" b="24683"/>
          <a:stretch/>
        </p:blipFill>
        <p:spPr>
          <a:xfrm>
            <a:off x="8198612" y="20659"/>
            <a:ext cx="955373" cy="910054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/>
          <p:nvPr/>
        </p:nvSpPr>
        <p:spPr>
          <a:xfrm>
            <a:off x="467701" y="168750"/>
            <a:ext cx="7535700" cy="7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INTRODUÇÃO</a:t>
            </a:r>
            <a:endParaRPr sz="4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14"/>
          <p:cNvSpPr txBox="1"/>
          <p:nvPr/>
        </p:nvSpPr>
        <p:spPr>
          <a:xfrm>
            <a:off x="914200" y="1174950"/>
            <a:ext cx="7762800" cy="322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en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Problematização/Justificativa</a:t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1143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en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Hipótese(s) (Caso seja pertinente ao método de abordagem escolhido)</a:t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1143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en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Questão(ões) de pesquisa</a:t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1143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</a:pPr>
            <a:r>
              <a:rPr lang="en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Objetivos (Geral e Específicos)</a:t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8" name="Google Shape;68;p14" title="linha.png"/>
          <p:cNvPicPr preferRelativeResize="0"/>
          <p:nvPr/>
        </p:nvPicPr>
        <p:blipFill rotWithShape="1">
          <a:blip r:embed="rId4">
            <a:alphaModFix/>
          </a:blip>
          <a:srcRect t="19717" b="77123"/>
          <a:stretch/>
        </p:blipFill>
        <p:spPr>
          <a:xfrm>
            <a:off x="0" y="5033300"/>
            <a:ext cx="9144000" cy="16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9E0FBF33-B740-4A76-B699-47733397D4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62103" y="4628094"/>
            <a:ext cx="2819794" cy="43821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5" title="logo seminario 1 cima.png"/>
          <p:cNvPicPr preferRelativeResize="0"/>
          <p:nvPr/>
        </p:nvPicPr>
        <p:blipFill rotWithShape="1">
          <a:blip r:embed="rId3">
            <a:alphaModFix/>
          </a:blip>
          <a:srcRect l="34549" t="24042" r="35173" b="24683"/>
          <a:stretch/>
        </p:blipFill>
        <p:spPr>
          <a:xfrm>
            <a:off x="8188627" y="26873"/>
            <a:ext cx="955373" cy="910054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5"/>
          <p:cNvSpPr txBox="1"/>
          <p:nvPr/>
        </p:nvSpPr>
        <p:spPr>
          <a:xfrm>
            <a:off x="457201" y="111250"/>
            <a:ext cx="7507500" cy="7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REFERENCIAL TEÓRICO</a:t>
            </a:r>
            <a:endParaRPr sz="4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Google Shape;75;p15"/>
          <p:cNvSpPr txBox="1"/>
          <p:nvPr/>
        </p:nvSpPr>
        <p:spPr>
          <a:xfrm>
            <a:off x="497250" y="869550"/>
            <a:ext cx="8149500" cy="340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</a:pP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Fundamentar com base na literatura existente (autores clássicos e atuais) a evolução das pesquisas relativas ao problema em estudo.</a:t>
            </a:r>
            <a:endParaRPr sz="2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8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76" name="Google Shape;76;p15" title="linha.png"/>
          <p:cNvPicPr preferRelativeResize="0"/>
          <p:nvPr/>
        </p:nvPicPr>
        <p:blipFill rotWithShape="1">
          <a:blip r:embed="rId4">
            <a:alphaModFix/>
          </a:blip>
          <a:srcRect t="19717" b="77123"/>
          <a:stretch/>
        </p:blipFill>
        <p:spPr>
          <a:xfrm>
            <a:off x="0" y="5033300"/>
            <a:ext cx="9144000" cy="16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98C7B40E-5522-5F73-47F4-3E9036F97D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62103" y="4628094"/>
            <a:ext cx="2819794" cy="43821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6" title="logo seminario 1 cima.png"/>
          <p:cNvPicPr preferRelativeResize="0"/>
          <p:nvPr/>
        </p:nvPicPr>
        <p:blipFill rotWithShape="1">
          <a:blip r:embed="rId3">
            <a:alphaModFix/>
          </a:blip>
          <a:srcRect l="34549" t="24042" r="35173" b="24683"/>
          <a:stretch/>
        </p:blipFill>
        <p:spPr>
          <a:xfrm>
            <a:off x="8209112" y="19650"/>
            <a:ext cx="955373" cy="910054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6"/>
          <p:cNvSpPr txBox="1"/>
          <p:nvPr/>
        </p:nvSpPr>
        <p:spPr>
          <a:xfrm>
            <a:off x="457201" y="24575"/>
            <a:ext cx="7283400" cy="7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MATERIAL E MÉTODOS</a:t>
            </a:r>
            <a:endParaRPr sz="4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6"/>
          <p:cNvSpPr txBox="1"/>
          <p:nvPr/>
        </p:nvSpPr>
        <p:spPr>
          <a:xfrm>
            <a:off x="527712" y="907532"/>
            <a:ext cx="7959000" cy="317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</a:pP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Delimitar e caracterizar a área e/ou objeto de estudo. Descrever os métodos, as técnicas e os instrumentos a serem utilizados nas várias etapas do trabalho de campo e/ou laboratório, coleta, análise e interpretação dos dados, visando atingir os objetivos propostos no estudo, respeitando as especificidades de cada projeto. </a:t>
            </a:r>
            <a:endParaRPr sz="2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7" name="Google Shape;87;p16" title="linha.png"/>
          <p:cNvPicPr preferRelativeResize="0"/>
          <p:nvPr/>
        </p:nvPicPr>
        <p:blipFill rotWithShape="1">
          <a:blip r:embed="rId4">
            <a:alphaModFix/>
          </a:blip>
          <a:srcRect t="19717" b="77123"/>
          <a:stretch/>
        </p:blipFill>
        <p:spPr>
          <a:xfrm>
            <a:off x="0" y="5033300"/>
            <a:ext cx="9144000" cy="16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129FDE81-0A64-E283-DD46-78A4FF2DED2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62103" y="4628094"/>
            <a:ext cx="2819794" cy="43821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17" title="logo seminario 1 cima.png"/>
          <p:cNvPicPr preferRelativeResize="0"/>
          <p:nvPr/>
        </p:nvPicPr>
        <p:blipFill rotWithShape="1">
          <a:blip r:embed="rId3">
            <a:alphaModFix/>
          </a:blip>
          <a:srcRect l="34549" t="24042" r="35173" b="24683"/>
          <a:stretch/>
        </p:blipFill>
        <p:spPr>
          <a:xfrm>
            <a:off x="8188627" y="50300"/>
            <a:ext cx="955373" cy="910054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7"/>
          <p:cNvSpPr txBox="1"/>
          <p:nvPr/>
        </p:nvSpPr>
        <p:spPr>
          <a:xfrm>
            <a:off x="347201" y="167275"/>
            <a:ext cx="7449600" cy="7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RESULTADOS ESPERADOS E/OU OBTIDOS (PRELIMINARES)</a:t>
            </a:r>
            <a:endParaRPr sz="4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7"/>
          <p:cNvSpPr txBox="1"/>
          <p:nvPr/>
        </p:nvSpPr>
        <p:spPr>
          <a:xfrm>
            <a:off x="552513" y="1106232"/>
            <a:ext cx="8113800" cy="29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</a:pP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Especificar os resultados esperados, considerando os objetivos e a hipótese (se houver) previamente formulada, na perspectiva de apresentar as contribuições e aplicabilidades advindas do estudo. </a:t>
            </a:r>
            <a:endParaRPr sz="2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8" name="Google Shape;98;p17" title="linha.png"/>
          <p:cNvPicPr preferRelativeResize="0"/>
          <p:nvPr/>
        </p:nvPicPr>
        <p:blipFill rotWithShape="1">
          <a:blip r:embed="rId4">
            <a:alphaModFix/>
          </a:blip>
          <a:srcRect t="19717" b="77123"/>
          <a:stretch/>
        </p:blipFill>
        <p:spPr>
          <a:xfrm>
            <a:off x="0" y="5033300"/>
            <a:ext cx="9144000" cy="16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20BC1726-52A5-7925-E6DF-631D448F83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62103" y="4628094"/>
            <a:ext cx="2819794" cy="43821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18" title="logo seminario 1 cima.png"/>
          <p:cNvPicPr preferRelativeResize="0"/>
          <p:nvPr/>
        </p:nvPicPr>
        <p:blipFill rotWithShape="1">
          <a:blip r:embed="rId3">
            <a:alphaModFix/>
          </a:blip>
          <a:srcRect l="34549" t="24042" r="35173" b="24683"/>
          <a:stretch/>
        </p:blipFill>
        <p:spPr>
          <a:xfrm>
            <a:off x="8209112" y="29571"/>
            <a:ext cx="955373" cy="910054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8"/>
          <p:cNvSpPr txBox="1"/>
          <p:nvPr/>
        </p:nvSpPr>
        <p:spPr>
          <a:xfrm>
            <a:off x="457201" y="24575"/>
            <a:ext cx="7339500" cy="7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CRONOGRAMA</a:t>
            </a:r>
            <a:endParaRPr sz="4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8"/>
          <p:cNvSpPr txBox="1"/>
          <p:nvPr/>
        </p:nvSpPr>
        <p:spPr>
          <a:xfrm>
            <a:off x="457201" y="896282"/>
            <a:ext cx="8004874" cy="319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</a:pP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 cronograma de atividades deve ser apresentado por trimestres para os mestrandos e por semestre para os doutorandos. </a:t>
            </a:r>
            <a:endParaRPr sz="2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9" name="Google Shape;109;p18" title="linha.png"/>
          <p:cNvPicPr preferRelativeResize="0"/>
          <p:nvPr/>
        </p:nvPicPr>
        <p:blipFill rotWithShape="1">
          <a:blip r:embed="rId4">
            <a:alphaModFix/>
          </a:blip>
          <a:srcRect t="19717" b="77123"/>
          <a:stretch/>
        </p:blipFill>
        <p:spPr>
          <a:xfrm>
            <a:off x="0" y="5033300"/>
            <a:ext cx="9144000" cy="16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EF16849C-7DDE-85CE-19E1-35F75B06428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62103" y="4628094"/>
            <a:ext cx="2819794" cy="43821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Google Shape;117;p19" title="logo seminario 1 cima.png"/>
          <p:cNvPicPr preferRelativeResize="0"/>
          <p:nvPr/>
        </p:nvPicPr>
        <p:blipFill rotWithShape="1">
          <a:blip r:embed="rId3">
            <a:alphaModFix/>
          </a:blip>
          <a:srcRect l="34549" t="24042" r="35173" b="24683"/>
          <a:stretch/>
        </p:blipFill>
        <p:spPr>
          <a:xfrm>
            <a:off x="8188627" y="0"/>
            <a:ext cx="955373" cy="910054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19"/>
          <p:cNvSpPr txBox="1"/>
          <p:nvPr/>
        </p:nvSpPr>
        <p:spPr>
          <a:xfrm>
            <a:off x="467701" y="168750"/>
            <a:ext cx="7535700" cy="7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solidFill>
                  <a:srgbClr val="074FB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REFERÊNCIAS</a:t>
            </a:r>
            <a:endParaRPr sz="1800" b="1" dirty="0">
              <a:solidFill>
                <a:srgbClr val="074FB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19" name="Google Shape;119;p19" title="linha.png"/>
          <p:cNvPicPr preferRelativeResize="0"/>
          <p:nvPr/>
        </p:nvPicPr>
        <p:blipFill rotWithShape="1">
          <a:blip r:embed="rId4">
            <a:alphaModFix/>
          </a:blip>
          <a:srcRect t="19717" b="77123"/>
          <a:stretch/>
        </p:blipFill>
        <p:spPr>
          <a:xfrm>
            <a:off x="0" y="5033300"/>
            <a:ext cx="9144000" cy="162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DDCBF541-4F4A-16AE-FFB3-734602ECF3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62103" y="4628094"/>
            <a:ext cx="2819794" cy="43821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19770676-6064-C4CA-9C1D-CD8B946DA4CD}"/>
              </a:ext>
            </a:extLst>
          </p:cNvPr>
          <p:cNvSpPr txBox="1"/>
          <p:nvPr/>
        </p:nvSpPr>
        <p:spPr>
          <a:xfrm>
            <a:off x="467701" y="2278251"/>
            <a:ext cx="84360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Observações importantes:</a:t>
            </a:r>
          </a:p>
          <a:p>
            <a:endParaRPr lang="pt-B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dirty="0">
                <a:solidFill>
                  <a:srgbClr val="FF0000"/>
                </a:solidFill>
              </a:rPr>
              <a:t>Monte a sua apresentação com o número de slides suficiente para o tempo de até 10 minutos metrado e 15 minutos doutorado.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dirty="0">
                <a:solidFill>
                  <a:srgbClr val="FF0000"/>
                </a:solidFill>
              </a:rPr>
              <a:t>Numere todos os slides.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dirty="0">
                <a:solidFill>
                  <a:srgbClr val="FF0000"/>
                </a:solidFill>
              </a:rPr>
              <a:t>Procure usar elementos gráficos (tabelas, figuras,...) de boa resolução.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dirty="0">
                <a:solidFill>
                  <a:srgbClr val="FF0000"/>
                </a:solidFill>
              </a:rPr>
              <a:t>Não use fonte com tamanho menor que 18.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dirty="0">
                <a:solidFill>
                  <a:srgbClr val="FF0000"/>
                </a:solidFill>
              </a:rPr>
              <a:t>Devido ao tempo restrito da apresentação, recomenda-se evitar o uso de animações, especialmente as que não agregam valor ao conteúdo.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dirty="0">
                <a:solidFill>
                  <a:srgbClr val="FF0000"/>
                </a:solidFill>
              </a:rPr>
              <a:t>As apresentações em </a:t>
            </a:r>
            <a:r>
              <a:rPr lang="pt-BR" sz="1200" dirty="0" err="1">
                <a:solidFill>
                  <a:srgbClr val="FF0000"/>
                </a:solidFill>
              </a:rPr>
              <a:t>power</a:t>
            </a:r>
            <a:r>
              <a:rPr lang="pt-BR" sz="1200" dirty="0">
                <a:solidFill>
                  <a:srgbClr val="FF0000"/>
                </a:solidFill>
              </a:rPr>
              <a:t> pointer devem sem enviadas até dia 30/09/2025.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313</Words>
  <Application>Microsoft Office PowerPoint</Application>
  <PresentationFormat>Apresentação na tela (16:9)</PresentationFormat>
  <Paragraphs>33</Paragraphs>
  <Slides>7</Slides>
  <Notes>7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Simple Light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RAILDO MOTA DE JESUS</dc:creator>
  <cp:lastModifiedBy>samuel da costa abreu</cp:lastModifiedBy>
  <cp:revision>4</cp:revision>
  <dcterms:modified xsi:type="dcterms:W3CDTF">2025-05-30T11:15:59Z</dcterms:modified>
</cp:coreProperties>
</file>